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75" r:id="rId6"/>
    <p:sldId id="259" r:id="rId7"/>
    <p:sldId id="274" r:id="rId8"/>
    <p:sldId id="262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1" r:id="rId20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sd.edu/cms/lib/TX02215173/Centricity/domain/2745/documents/title%20i/Parent%20Involvement%20Spa%202020-21.pdf" TargetMode="External"/><Relationship Id="rId7" Type="http://schemas.openxmlformats.org/officeDocument/2006/relationships/hyperlink" Target="https://www.pisd.edu/cms/lib/TX02215173/Centricity/domain/2745/documents/title%20i/Notice%20of%20Qualification%20Spa%202020-21.pdf" TargetMode="External"/><Relationship Id="rId2" Type="http://schemas.openxmlformats.org/officeDocument/2006/relationships/hyperlink" Target="https://www.pisd.edu/cms/lib/TX02215173/Centricity/domain/2745/documents/title%20i/Parent%20Involvement%202020-21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isd.edu/cms/lib/TX02215173/Centricity/domain/2745/documents/title%20i/Notice%20of%20Qualification%20Eng%202020-21.pdf" TargetMode="External"/><Relationship Id="rId5" Type="http://schemas.openxmlformats.org/officeDocument/2006/relationships/hyperlink" Target="https://www.pisd.edu/cms/lib/TX02215173/Centricity/domain/2745/documents/title%20i/Family%20Compact%20Spa%202020-21.pdf" TargetMode="External"/><Relationship Id="rId4" Type="http://schemas.openxmlformats.org/officeDocument/2006/relationships/hyperlink" Target="https://www.pisd.edu/cms/lib/TX02215173/Centricity/domain/2745/documents/title%20i/Family%20Compact%202020-21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012" y="448889"/>
            <a:ext cx="9551324" cy="177061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Title I</a:t>
            </a:r>
            <a:br>
              <a:rPr lang="en-US" dirty="0">
                <a:solidFill>
                  <a:schemeClr val="accent2"/>
                </a:solidFill>
                <a:latin typeface="Arial Black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Parent Information</a:t>
            </a:r>
            <a:r>
              <a:rPr lang="en-US" dirty="0">
                <a:solidFill>
                  <a:schemeClr val="accent2"/>
                </a:solidFill>
                <a:latin typeface="Showcard Gothic" pitchFamily="82" charset="0"/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7315" y="2868460"/>
            <a:ext cx="5135671" cy="248015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Fearless Tech 4 Teachers!: Problem Based Learning Should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77" y="2503107"/>
            <a:ext cx="5599133" cy="330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15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887" y="490451"/>
            <a:ext cx="8825115" cy="1163781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How can I help my child at home in MATH?</a:t>
            </a:r>
            <a:br>
              <a:rPr lang="en-US" dirty="0">
                <a:solidFill>
                  <a:schemeClr val="accent2"/>
                </a:solidFill>
                <a:latin typeface="Arial Black" pitchFamily="34" charset="0"/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9215" y="2419003"/>
            <a:ext cx="81547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tx2"/>
                </a:solidFill>
              </a:rPr>
              <a:t>Use real life to make up math questions and reinforce concepts.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sz="32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sz="3200" dirty="0">
              <a:solidFill>
                <a:schemeClr val="tx2"/>
              </a:solidFill>
            </a:endParaRP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tx2"/>
                </a:solidFill>
              </a:rPr>
              <a:t>Use math vocabulary daily. (measurement, shapes, time, money) </a:t>
            </a: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5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How can I help my child at home in READING?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8887" y="2128058"/>
            <a:ext cx="8711739" cy="330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Retell events, TV shows etc. Discuss characters, setting, and plot.</a:t>
            </a:r>
          </a:p>
          <a:p>
            <a:pPr>
              <a:lnSpc>
                <a:spcPct val="90000"/>
              </a:lnSpc>
              <a:defRPr/>
            </a:pPr>
            <a:endParaRPr lang="en-US" sz="36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to and listen to your child read daily.</a:t>
            </a:r>
          </a:p>
          <a:p>
            <a:pPr>
              <a:lnSpc>
                <a:spcPct val="90000"/>
              </a:lnSpc>
              <a:defRPr/>
            </a:pPr>
            <a:endParaRPr lang="en-US" sz="3600" dirty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letter writing, journals, lists, and notes.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9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332" y="551411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Arial Black" pitchFamily="34" charset="0"/>
              </a:rPr>
              <a:t>How can I help my child at home in SCIENCE?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334" y="2419004"/>
            <a:ext cx="846666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Encourage curiosity by asking, “I wonder…?” and “What would happen if…?” type questions.</a:t>
            </a:r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endParaRPr lang="en-US" sz="16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Give your child time to investigate the “I wonder…” questions. </a:t>
            </a:r>
          </a:p>
        </p:txBody>
      </p:sp>
    </p:spTree>
    <p:extLst>
      <p:ext uri="{BB962C8B-B14F-4D97-AF65-F5344CB8AC3E}">
        <p14:creationId xmlns:p14="http://schemas.microsoft.com/office/powerpoint/2010/main" val="1633774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8378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accent2"/>
                </a:solidFill>
                <a:latin typeface="Arial Black" panose="020B0A04020102020204" pitchFamily="34" charset="0"/>
              </a:rPr>
              <a:t>More Ideas that Make a Difference…</a:t>
            </a:r>
            <a:br>
              <a:rPr lang="en-US" altLang="en-US" dirty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949" y="1612669"/>
            <a:ext cx="872005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Limit TV, computer, and video time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Establish a regular homework time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Enforce bedtime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-11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hrs. of sleep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6-13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yrs.) 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(8-10 hrs. of sleep for 14-17 yrs.)</a:t>
            </a:r>
          </a:p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*National Sleep Foundation</a:t>
            </a:r>
          </a:p>
          <a:p>
            <a:endParaRPr lang="en-US" alt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Know what skills are being taught in your child’s grade level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Give your child a wide range of experiences.</a:t>
            </a:r>
          </a:p>
        </p:txBody>
      </p:sp>
    </p:spTree>
    <p:extLst>
      <p:ext uri="{BB962C8B-B14F-4D97-AF65-F5344CB8AC3E}">
        <p14:creationId xmlns:p14="http://schemas.microsoft.com/office/powerpoint/2010/main" val="2276150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22" y="351905"/>
            <a:ext cx="8658860" cy="986444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Arial Black" pitchFamily="34" charset="0"/>
              </a:rPr>
              <a:t>Parent/Family Engagement </a:t>
            </a:r>
            <a:r>
              <a:rPr lang="en-US" b="1" dirty="0">
                <a:solidFill>
                  <a:schemeClr val="accent2"/>
                </a:solidFill>
                <a:latin typeface="Arial Black" pitchFamily="34" charset="0"/>
              </a:rPr>
              <a:t>Policy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2015" y="1596043"/>
            <a:ext cx="87419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altLang="en-US" sz="2800" dirty="0" err="1"/>
              <a:t>The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policy</a:t>
            </a:r>
            <a:r>
              <a:rPr lang="es-ES" altLang="en-US" sz="2800" dirty="0"/>
              <a:t> </a:t>
            </a:r>
            <a:r>
              <a:rPr lang="es-ES" altLang="en-US" sz="2800" dirty="0" err="1"/>
              <a:t>explains</a:t>
            </a:r>
            <a:r>
              <a:rPr lang="es-ES" altLang="en-US" sz="2800" dirty="0"/>
              <a:t> </a:t>
            </a:r>
            <a:r>
              <a:rPr lang="es-ES" altLang="en-US" sz="2800" dirty="0" err="1"/>
              <a:t>how</a:t>
            </a:r>
            <a:r>
              <a:rPr lang="es-ES" altLang="en-US" sz="2800" dirty="0"/>
              <a:t> </a:t>
            </a:r>
            <a:r>
              <a:rPr lang="es-ES" altLang="en-US" sz="2800" dirty="0" err="1"/>
              <a:t>the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school</a:t>
            </a:r>
            <a:r>
              <a:rPr lang="es-ES" altLang="en-US" sz="2800" dirty="0"/>
              <a:t> </a:t>
            </a:r>
            <a:r>
              <a:rPr lang="es-ES" altLang="en-US" sz="2800" dirty="0" err="1"/>
              <a:t>supports</a:t>
            </a:r>
            <a:r>
              <a:rPr lang="es-ES" altLang="en-US" sz="2800" dirty="0"/>
              <a:t> </a:t>
            </a:r>
            <a:r>
              <a:rPr lang="es-ES" altLang="en-US" sz="2800" dirty="0" err="1"/>
              <a:t>the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important</a:t>
            </a:r>
            <a:r>
              <a:rPr lang="es-ES" altLang="en-US" sz="2800" dirty="0"/>
              <a:t> role of </a:t>
            </a:r>
            <a:r>
              <a:rPr lang="es-ES" altLang="en-US" sz="2800" dirty="0" err="1"/>
              <a:t>parents</a:t>
            </a:r>
            <a:r>
              <a:rPr lang="es-ES" altLang="en-US" sz="2800" dirty="0"/>
              <a:t>/</a:t>
            </a:r>
            <a:r>
              <a:rPr lang="es-ES" altLang="en-US" sz="2800" dirty="0" err="1"/>
              <a:t>family</a:t>
            </a:r>
            <a:r>
              <a:rPr lang="es-ES" altLang="en-US" sz="2800" dirty="0"/>
              <a:t> in </a:t>
            </a:r>
            <a:r>
              <a:rPr lang="es-ES" altLang="en-US" sz="2800" dirty="0" err="1"/>
              <a:t>the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education</a:t>
            </a:r>
            <a:r>
              <a:rPr lang="es-ES" altLang="en-US" sz="2800" dirty="0"/>
              <a:t> of </a:t>
            </a:r>
            <a:r>
              <a:rPr lang="es-ES" altLang="en-US" sz="2800" dirty="0" err="1"/>
              <a:t>their</a:t>
            </a:r>
            <a:r>
              <a:rPr lang="es-ES" altLang="en-US" sz="2800" dirty="0"/>
              <a:t> </a:t>
            </a:r>
            <a:r>
              <a:rPr lang="es-ES" altLang="en-US" sz="2800" dirty="0" err="1"/>
              <a:t>children</a:t>
            </a:r>
            <a:r>
              <a:rPr lang="es-ES" altLang="en-US" sz="2800" dirty="0" smtClean="0"/>
              <a:t>.</a:t>
            </a:r>
          </a:p>
          <a:p>
            <a:endParaRPr lang="es-ES" altLang="en-US" sz="2800" dirty="0" smtClean="0"/>
          </a:p>
          <a:p>
            <a:endParaRPr lang="es-ES" altLang="en-US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altLang="en-US" sz="2800" dirty="0" err="1" smtClean="0"/>
              <a:t>Every</a:t>
            </a:r>
            <a:r>
              <a:rPr lang="es-ES" altLang="en-US" sz="2800" dirty="0" smtClean="0"/>
              <a:t> </a:t>
            </a:r>
            <a:r>
              <a:rPr lang="es-ES" altLang="en-US" sz="2800" dirty="0" err="1"/>
              <a:t>school</a:t>
            </a:r>
            <a:r>
              <a:rPr lang="es-ES" altLang="en-US" sz="2800" dirty="0"/>
              <a:t> </a:t>
            </a:r>
            <a:r>
              <a:rPr lang="es-ES" altLang="en-US" sz="2800" dirty="0" err="1"/>
              <a:t>receiving</a:t>
            </a:r>
            <a:r>
              <a:rPr lang="es-ES" altLang="en-US" sz="2800" dirty="0"/>
              <a:t> </a:t>
            </a:r>
            <a:r>
              <a:rPr lang="es-ES" altLang="en-US" sz="2800" dirty="0" err="1"/>
              <a:t>Title</a:t>
            </a:r>
            <a:r>
              <a:rPr lang="es-ES" altLang="en-US" sz="2800" dirty="0"/>
              <a:t> I </a:t>
            </a:r>
            <a:r>
              <a:rPr lang="es-ES" altLang="en-US" sz="2800" dirty="0" err="1"/>
              <a:t>funds</a:t>
            </a:r>
            <a:r>
              <a:rPr lang="es-ES" altLang="en-US" sz="2800" dirty="0"/>
              <a:t> </a:t>
            </a:r>
            <a:r>
              <a:rPr lang="es-ES" altLang="en-US" sz="2800" dirty="0" err="1" smtClean="0"/>
              <a:t>is</a:t>
            </a:r>
            <a:r>
              <a:rPr lang="es-ES" altLang="en-US" sz="2800" dirty="0" smtClean="0"/>
              <a:t> </a:t>
            </a:r>
            <a:r>
              <a:rPr lang="es-ES" altLang="en-US" sz="2800" dirty="0" err="1" smtClean="0"/>
              <a:t>required</a:t>
            </a:r>
            <a:r>
              <a:rPr lang="es-ES" altLang="en-US" sz="2800" dirty="0" smtClean="0"/>
              <a:t> to </a:t>
            </a:r>
            <a:r>
              <a:rPr lang="es-ES" altLang="en-US" sz="2800" dirty="0" err="1"/>
              <a:t>have</a:t>
            </a:r>
            <a:r>
              <a:rPr lang="es-ES" altLang="en-US" sz="2800" dirty="0"/>
              <a:t> a </a:t>
            </a:r>
            <a:r>
              <a:rPr lang="es-ES" altLang="en-US" sz="2800" dirty="0" err="1"/>
              <a:t>written</a:t>
            </a:r>
            <a:r>
              <a:rPr lang="es-ES" altLang="en-US" sz="2800" dirty="0"/>
              <a:t> </a:t>
            </a:r>
            <a:r>
              <a:rPr lang="es-ES" altLang="en-US" sz="2800" dirty="0" err="1" smtClean="0"/>
              <a:t>parent</a:t>
            </a:r>
            <a:r>
              <a:rPr lang="es-ES" altLang="en-US" sz="2800" dirty="0" smtClean="0"/>
              <a:t>/</a:t>
            </a:r>
            <a:r>
              <a:rPr lang="es-ES" altLang="en-US" sz="2800" dirty="0" err="1" smtClean="0"/>
              <a:t>family</a:t>
            </a:r>
            <a:r>
              <a:rPr lang="es-ES" altLang="en-US" sz="2800" dirty="0" smtClean="0"/>
              <a:t> </a:t>
            </a:r>
            <a:r>
              <a:rPr lang="es-ES" altLang="en-US" sz="2800" dirty="0" err="1" smtClean="0"/>
              <a:t>engagement</a:t>
            </a:r>
            <a:r>
              <a:rPr lang="es-ES" altLang="en-US" sz="2800" dirty="0" smtClean="0"/>
              <a:t> </a:t>
            </a:r>
            <a:r>
              <a:rPr lang="es-ES" altLang="en-US" sz="2800" dirty="0" err="1" smtClean="0"/>
              <a:t>policy</a:t>
            </a:r>
            <a:r>
              <a:rPr lang="es-ES" altLang="en-US" sz="2800" dirty="0" smtClean="0"/>
              <a:t> </a:t>
            </a:r>
            <a:r>
              <a:rPr lang="es-ES" altLang="en-US" sz="2800" dirty="0" err="1"/>
              <a:t>that</a:t>
            </a:r>
            <a:r>
              <a:rPr lang="es-ES" altLang="en-US" sz="2800" dirty="0"/>
              <a:t> </a:t>
            </a:r>
            <a:r>
              <a:rPr lang="es-ES" altLang="en-US" sz="2800" dirty="0" err="1"/>
              <a:t>is</a:t>
            </a:r>
            <a:r>
              <a:rPr lang="es-ES" altLang="en-US" sz="2800" dirty="0"/>
              <a:t> </a:t>
            </a:r>
            <a:r>
              <a:rPr lang="es-ES" altLang="en-US" sz="2800" dirty="0" err="1"/>
              <a:t>reviewed</a:t>
            </a:r>
            <a:r>
              <a:rPr lang="es-ES" altLang="en-US" sz="2800" dirty="0"/>
              <a:t> </a:t>
            </a:r>
            <a:r>
              <a:rPr lang="es-ES" altLang="en-US" sz="2800" dirty="0" err="1"/>
              <a:t>annually</a:t>
            </a:r>
            <a:r>
              <a:rPr lang="es-ES" altLang="en-US" sz="2800" dirty="0"/>
              <a:t> </a:t>
            </a:r>
            <a:r>
              <a:rPr lang="es-ES" altLang="en-US" sz="2800" dirty="0" err="1"/>
              <a:t>by</a:t>
            </a:r>
            <a:r>
              <a:rPr lang="es-ES" altLang="en-US" sz="2800" dirty="0"/>
              <a:t> a </a:t>
            </a:r>
            <a:r>
              <a:rPr lang="es-ES" altLang="en-US" sz="2800" dirty="0" err="1"/>
              <a:t>committee</a:t>
            </a:r>
            <a:r>
              <a:rPr lang="es-ES" altLang="en-US" sz="2800" dirty="0"/>
              <a:t> </a:t>
            </a:r>
            <a:r>
              <a:rPr lang="es-ES" altLang="en-US" sz="2800" dirty="0" err="1"/>
              <a:t>which</a:t>
            </a:r>
            <a:r>
              <a:rPr lang="es-ES" altLang="en-US" sz="2800" dirty="0"/>
              <a:t> </a:t>
            </a:r>
            <a:r>
              <a:rPr lang="es-ES" altLang="en-US" sz="2800" dirty="0" err="1"/>
              <a:t>includes</a:t>
            </a:r>
            <a:r>
              <a:rPr lang="es-ES" altLang="en-US" sz="2800" dirty="0"/>
              <a:t> </a:t>
            </a:r>
            <a:r>
              <a:rPr lang="es-ES" altLang="en-US" sz="2800" dirty="0" err="1" smtClean="0"/>
              <a:t>parents</a:t>
            </a:r>
            <a:r>
              <a:rPr lang="es-ES" alt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8964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49136"/>
            <a:ext cx="8908242" cy="74814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2"/>
                </a:solidFill>
                <a:latin typeface="Arial Black" pitchFamily="34" charset="0"/>
              </a:rPr>
              <a:t>School-Family</a:t>
            </a:r>
            <a:r>
              <a:rPr lang="en-US" sz="4000" b="1" dirty="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en-US" sz="4000" b="1" dirty="0">
                <a:solidFill>
                  <a:schemeClr val="accent2"/>
                </a:solidFill>
                <a:latin typeface="Arial Black" pitchFamily="34" charset="0"/>
              </a:rPr>
              <a:t>Compact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8764" y="1271848"/>
            <a:ext cx="86452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A </a:t>
            </a:r>
            <a:r>
              <a:rPr lang="en-US" sz="2800" dirty="0" smtClean="0"/>
              <a:t>shared agreement </a:t>
            </a:r>
            <a:r>
              <a:rPr lang="en-US" sz="2800" dirty="0"/>
              <a:t>between the entire school staff, parents/family, and </a:t>
            </a:r>
            <a:r>
              <a:rPr lang="en-US" sz="2800" dirty="0" smtClean="0"/>
              <a:t>students. 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Intended to support students’ academic achievement. </a:t>
            </a:r>
            <a:endParaRPr lang="en-US" sz="2800" dirty="0"/>
          </a:p>
          <a:p>
            <a:pPr>
              <a:defRPr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Each year we all look at what is working, what needs to be </a:t>
            </a:r>
            <a:r>
              <a:rPr lang="en-US" sz="2800" dirty="0" smtClean="0"/>
              <a:t>adjusted, and </a:t>
            </a:r>
            <a:r>
              <a:rPr lang="en-US" sz="2800" dirty="0"/>
              <a:t>how much progress have we made</a:t>
            </a:r>
            <a:r>
              <a:rPr lang="en-US" sz="2800" dirty="0" smtClean="0"/>
              <a:t>.  Revisions reflect changing school goals. </a:t>
            </a:r>
            <a:endParaRPr lang="en-US" sz="2800" dirty="0"/>
          </a:p>
          <a:p>
            <a:pPr>
              <a:defRPr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Review and discuss campus compact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7747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44" y="609600"/>
            <a:ext cx="8592358" cy="936567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Parent/Guardian </a:t>
            </a:r>
            <a:r>
              <a:rPr lang="en-US" sz="4800" dirty="0">
                <a:solidFill>
                  <a:schemeClr val="accent2"/>
                </a:solidFill>
                <a:latin typeface="Arial Black" panose="020B0A04020102020204" pitchFamily="34" charset="0"/>
              </a:rPr>
              <a:t>Rights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6829" y="1463041"/>
            <a:ext cx="88114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/>
              <a:t>Assist in </a:t>
            </a:r>
            <a:r>
              <a:rPr lang="en-US" sz="3200" dirty="0" smtClean="0"/>
              <a:t>the development and evaluation of the</a:t>
            </a:r>
            <a:r>
              <a:rPr lang="en-US" sz="3200" b="1" dirty="0" smtClean="0"/>
              <a:t> school-family compact and school’s</a:t>
            </a:r>
            <a:r>
              <a:rPr lang="en-US" sz="3200" dirty="0" smtClean="0"/>
              <a:t> </a:t>
            </a:r>
            <a:r>
              <a:rPr lang="en-US" sz="3200" b="1" dirty="0" smtClean="0"/>
              <a:t>parent and family </a:t>
            </a:r>
            <a:r>
              <a:rPr lang="en-US" sz="3200" b="1" dirty="0"/>
              <a:t>engagement </a:t>
            </a:r>
            <a:r>
              <a:rPr lang="en-US" sz="3200" b="1" dirty="0" smtClean="0"/>
              <a:t>policy.</a:t>
            </a:r>
            <a:endParaRPr lang="en-US" sz="3200" b="1" dirty="0"/>
          </a:p>
          <a:p>
            <a:pPr>
              <a:defRPr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 smtClean="0"/>
              <a:t>Request </a:t>
            </a:r>
            <a:r>
              <a:rPr lang="en-US" sz="3200" dirty="0"/>
              <a:t>the qualifications of your child’s </a:t>
            </a:r>
            <a:r>
              <a:rPr lang="en-US" sz="3200" dirty="0" smtClean="0"/>
              <a:t>teachers and classroom paraprofessionals.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/>
              <a:t>Assist in the development and evaluation of the </a:t>
            </a:r>
            <a:r>
              <a:rPr lang="en-US" sz="3200" b="1" dirty="0" smtClean="0"/>
              <a:t>district</a:t>
            </a:r>
            <a:r>
              <a:rPr lang="en-US" sz="3200" dirty="0" smtClean="0"/>
              <a:t> </a:t>
            </a:r>
            <a:r>
              <a:rPr lang="en-US" sz="3200" b="1" dirty="0" smtClean="0"/>
              <a:t>parent involvement plan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5421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67" y="609600"/>
            <a:ext cx="8642235" cy="895004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Parent/Guardian </a:t>
            </a:r>
            <a:r>
              <a:rPr lang="en-US" dirty="0">
                <a:solidFill>
                  <a:schemeClr val="accent2"/>
                </a:solidFill>
                <a:latin typeface="Arial Black" panose="020B0A04020102020204" pitchFamily="34" charset="0"/>
              </a:rPr>
              <a:t>Responsibilities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831273" y="1720735"/>
            <a:ext cx="8442729" cy="438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responsibility with the school and your child for improving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his/her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academic achievement.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(School-Family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Compact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Communicate with your child’s teacher about academic progress and any important issues that impact your child in school.</a:t>
            </a:r>
          </a:p>
        </p:txBody>
      </p:sp>
    </p:spTree>
    <p:extLst>
      <p:ext uri="{BB962C8B-B14F-4D97-AF65-F5344CB8AC3E}">
        <p14:creationId xmlns:p14="http://schemas.microsoft.com/office/powerpoint/2010/main" val="1483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67" y="609600"/>
            <a:ext cx="8642235" cy="895004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Where to find Title 1 Documents</a:t>
            </a:r>
            <a:endParaRPr lang="en-US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1273" y="1720735"/>
            <a:ext cx="844272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Christie Parent Involvement </a:t>
            </a:r>
            <a:r>
              <a:rPr lang="en-US" sz="2000" b="1" dirty="0" smtClean="0"/>
              <a:t>Policy</a:t>
            </a:r>
            <a:endParaRPr lang="en-US" sz="2000" dirty="0" smtClean="0"/>
          </a:p>
          <a:p>
            <a:r>
              <a:rPr lang="en-US" sz="2000" b="1" dirty="0" smtClean="0">
                <a:hlinkClick r:id="rId2"/>
              </a:rPr>
              <a:t>English</a:t>
            </a:r>
            <a:endParaRPr lang="en-US" sz="2000" b="1" dirty="0" smtClean="0"/>
          </a:p>
          <a:p>
            <a:r>
              <a:rPr lang="en-US" sz="2000" b="1" dirty="0" smtClean="0">
                <a:hlinkClick r:id="rId3"/>
              </a:rPr>
              <a:t>Spanish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Title Compact</a:t>
            </a:r>
          </a:p>
          <a:p>
            <a:r>
              <a:rPr lang="en-US" sz="2000" b="1" dirty="0" smtClean="0">
                <a:hlinkClick r:id="rId4"/>
              </a:rPr>
              <a:t>English</a:t>
            </a:r>
            <a:endParaRPr lang="en-US" sz="2000" b="1" dirty="0" smtClean="0"/>
          </a:p>
          <a:p>
            <a:r>
              <a:rPr lang="en-US" sz="2000" b="1" dirty="0" smtClean="0">
                <a:hlinkClick r:id="rId5"/>
              </a:rPr>
              <a:t>Spanish</a:t>
            </a:r>
            <a:endParaRPr lang="en-US" sz="20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Notice </a:t>
            </a:r>
            <a:r>
              <a:rPr lang="en-US" sz="2000" b="1" dirty="0"/>
              <a:t>of Qualification </a:t>
            </a:r>
            <a:endParaRPr lang="en-US" sz="2000" dirty="0"/>
          </a:p>
          <a:p>
            <a:r>
              <a:rPr lang="en-US" sz="2000" b="1" dirty="0">
                <a:hlinkClick r:id="rId6"/>
              </a:rPr>
              <a:t>Title I Principal's Letter</a:t>
            </a:r>
            <a:endParaRPr lang="en-US" sz="2000" dirty="0"/>
          </a:p>
          <a:p>
            <a:r>
              <a:rPr lang="en-US" sz="2000" b="1" dirty="0">
                <a:hlinkClick r:id="rId7"/>
              </a:rPr>
              <a:t>Carta del Director de </a:t>
            </a:r>
            <a:r>
              <a:rPr lang="en-US" sz="2000" b="1" dirty="0" err="1">
                <a:hlinkClick r:id="rId7"/>
              </a:rPr>
              <a:t>Titulo</a:t>
            </a:r>
            <a:r>
              <a:rPr lang="en-US" sz="2000" b="1" dirty="0">
                <a:hlinkClick r:id="rId7"/>
              </a:rPr>
              <a:t> I</a:t>
            </a:r>
            <a:endParaRPr lang="en-US" sz="2000" dirty="0"/>
          </a:p>
          <a:p>
            <a:pPr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1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206" y="609600"/>
            <a:ext cx="8550795" cy="803564"/>
          </a:xfrm>
        </p:spPr>
        <p:txBody>
          <a:bodyPr>
            <a:noAutofit/>
          </a:bodyPr>
          <a:lstStyle/>
          <a:p>
            <a:pPr algn="ctr"/>
            <a:r>
              <a:rPr lang="en-US" altLang="en-US" sz="40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Final Thoughts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0946" y="1221971"/>
            <a:ext cx="92770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en-US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find that students with involved parents are more likely to:</a:t>
            </a:r>
          </a:p>
          <a:p>
            <a:pPr algn="ctr"/>
            <a:endParaRPr lang="en-US" altLang="en-US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 higher grades and test scores</a:t>
            </a:r>
            <a:r>
              <a:rPr lang="en-US" alt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endParaRPr lang="en-US" altLang="en-US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 school regularly</a:t>
            </a:r>
            <a:r>
              <a:rPr lang="en-US" alt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•"/>
            </a:pPr>
            <a:endParaRPr lang="en-US" altLang="en-US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good behavior and adapt well to school. </a:t>
            </a:r>
            <a:endParaRPr lang="en-US" altLang="en-US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Graduate and go on to higher education</a:t>
            </a:r>
            <a:r>
              <a:rPr lang="en-US" alt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r"/>
            <a:endParaRPr lang="en-US" altLang="en-US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altLang="en-US" b="1" dirty="0" smtClean="0">
                <a:latin typeface="Bradley Hand ITC" panose="03070402050302030203" pitchFamily="66" charset="0"/>
              </a:rPr>
              <a:t>Parent Institute</a:t>
            </a:r>
          </a:p>
          <a:p>
            <a:pPr algn="r"/>
            <a:endParaRPr lang="en-US" altLang="en-US" dirty="0">
              <a:latin typeface="Bradley Hand ITC" panose="03070402050302030203" pitchFamily="66" charset="0"/>
            </a:endParaRPr>
          </a:p>
          <a:p>
            <a:pPr algn="r"/>
            <a:endParaRPr lang="en-US" altLang="en-US" dirty="0" smtClean="0">
              <a:latin typeface="Bradley Hand ITC" panose="03070402050302030203" pitchFamily="66" charset="0"/>
            </a:endParaRPr>
          </a:p>
          <a:p>
            <a:pPr algn="ctr"/>
            <a:r>
              <a:rPr lang="en-US" altLang="en-US" dirty="0">
                <a:solidFill>
                  <a:schemeClr val="accent2"/>
                </a:solidFill>
                <a:latin typeface="Arial Black" panose="020B0A04020102020204" pitchFamily="34" charset="0"/>
              </a:rPr>
              <a:t>We look forward to partnering with you this year.  </a:t>
            </a:r>
            <a:endParaRPr lang="en-US" altLang="en-US" dirty="0" smtClean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endParaRPr lang="en-US" altLang="en-US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alt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Thank </a:t>
            </a:r>
            <a:r>
              <a:rPr lang="en-US" altLang="en-US" dirty="0">
                <a:solidFill>
                  <a:schemeClr val="accent2"/>
                </a:solidFill>
                <a:latin typeface="Arial Black" panose="020B0A04020102020204" pitchFamily="34" charset="0"/>
              </a:rPr>
              <a:t>you for your support!</a:t>
            </a:r>
          </a:p>
          <a:p>
            <a:endParaRPr lang="en-US" altLang="en-US" dirty="0">
              <a:solidFill>
                <a:schemeClr val="accent2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3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4196"/>
            <a:ext cx="8542482" cy="89777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What is Title I?</a:t>
            </a:r>
            <a:endParaRPr lang="en-US" sz="48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1521" y="1371600"/>
            <a:ext cx="84124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federally funded educational program designed to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supplement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school’s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existing academic plan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help at-risk students master the information and skills needed to succeed in school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schools are identified by the percent of students receiving free or reduced cost lunch 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documented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need for extra academic help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125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705" y="609600"/>
            <a:ext cx="8617297" cy="82018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Title </a:t>
            </a:r>
            <a:r>
              <a:rPr lang="en-US" sz="48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I</a:t>
            </a:r>
            <a:endParaRPr lang="en-US" sz="48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0407" y="1695795"/>
            <a:ext cx="796359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latin typeface="Arial" charset="0"/>
              </a:rPr>
              <a:t>The majority of Title I funding in Plano ISD is used to hire additional teachers</a:t>
            </a:r>
            <a:r>
              <a:rPr lang="en-US" sz="2800" dirty="0" smtClean="0">
                <a:latin typeface="Arial" charset="0"/>
              </a:rPr>
              <a:t>.</a:t>
            </a:r>
          </a:p>
          <a:p>
            <a:pPr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Arial" charset="0"/>
              </a:rPr>
              <a:t>Title </a:t>
            </a:r>
            <a:r>
              <a:rPr lang="en-US" sz="2800" dirty="0">
                <a:latin typeface="Arial" charset="0"/>
              </a:rPr>
              <a:t>I emphasizes family involvement meetings, trainings, and activities. </a:t>
            </a:r>
            <a:r>
              <a:rPr lang="en-US" sz="2800" dirty="0" smtClean="0">
                <a:latin typeface="Arial" charset="0"/>
              </a:rPr>
              <a:t>A minimum of 1% of the district Title I funds are set aside for parent engagement activities.</a:t>
            </a:r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Arial" charset="0"/>
              </a:rPr>
              <a:t>Our goal is to establish a partnership with you and your child and to support his/her academic success.</a:t>
            </a: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57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55" y="609600"/>
            <a:ext cx="8650547" cy="103632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 Black" pitchFamily="34" charset="0"/>
              </a:rPr>
              <a:t> </a:t>
            </a:r>
            <a:r>
              <a:rPr lang="en-US" sz="4000" dirty="0" smtClean="0">
                <a:solidFill>
                  <a:schemeClr val="accent2"/>
                </a:solidFill>
                <a:latin typeface="Arial Black" pitchFamily="34" charset="0"/>
              </a:rPr>
              <a:t>Campus Improvement Plan (CIP) and how it serves the Title 1 Plan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4771" y="2028306"/>
            <a:ext cx="837922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What is the CIP:</a:t>
            </a:r>
          </a:p>
          <a:p>
            <a:pPr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</a:rPr>
              <a:t>Based on a comprehensive needs assessment of the entire school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Developed </a:t>
            </a:r>
            <a:r>
              <a:rPr lang="en-US" sz="2400" dirty="0">
                <a:latin typeface="Arial" charset="0"/>
              </a:rPr>
              <a:t>with the involvement of parents &amp; other community members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Developed </a:t>
            </a:r>
            <a:r>
              <a:rPr lang="en-US" sz="2400" dirty="0">
                <a:latin typeface="Arial" charset="0"/>
              </a:rPr>
              <a:t>in coordination and integration with other programs &amp; services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Includes </a:t>
            </a:r>
            <a:r>
              <a:rPr lang="en-US" sz="2400" dirty="0">
                <a:latin typeface="Arial" charset="0"/>
              </a:rPr>
              <a:t>a description of strategies the school will be implementing to </a:t>
            </a:r>
            <a:r>
              <a:rPr lang="en-US" sz="2400" dirty="0" smtClean="0">
                <a:latin typeface="Arial" charset="0"/>
              </a:rPr>
              <a:t>address school needs</a:t>
            </a:r>
            <a:endParaRPr lang="en-US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6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55" y="609600"/>
            <a:ext cx="8650547" cy="103632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 Black" pitchFamily="34" charset="0"/>
              </a:rPr>
              <a:t> </a:t>
            </a:r>
            <a:r>
              <a:rPr lang="en-US" sz="4000" dirty="0" smtClean="0">
                <a:solidFill>
                  <a:schemeClr val="accent2"/>
                </a:solidFill>
                <a:latin typeface="Arial Black" pitchFamily="34" charset="0"/>
              </a:rPr>
              <a:t>Campus Improvement Plan (CIP) and how it serves the Title 1 Plan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4771" y="2028306"/>
            <a:ext cx="837922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What is the Purposed of the CIP:</a:t>
            </a:r>
          </a:p>
          <a:p>
            <a:pPr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</a:rPr>
              <a:t>defines improvement and focuses efforts </a:t>
            </a:r>
            <a:r>
              <a:rPr lang="en-US" sz="2400" dirty="0" smtClean="0">
                <a:latin typeface="Arial" charset="0"/>
              </a:rPr>
              <a:t>on student </a:t>
            </a:r>
            <a:r>
              <a:rPr lang="en-US" sz="2400" dirty="0">
                <a:latin typeface="Arial" charset="0"/>
              </a:rPr>
              <a:t>needs to target identified priorities;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serves </a:t>
            </a:r>
            <a:r>
              <a:rPr lang="en-US" sz="2400" dirty="0">
                <a:latin typeface="Arial" charset="0"/>
              </a:rPr>
              <a:t>stakeholders about how the </a:t>
            </a:r>
            <a:r>
              <a:rPr lang="en-US" sz="2400" dirty="0" smtClean="0">
                <a:latin typeface="Arial" charset="0"/>
              </a:rPr>
              <a:t>school intends </a:t>
            </a:r>
            <a:r>
              <a:rPr lang="en-US" sz="2400" dirty="0">
                <a:latin typeface="Arial" charset="0"/>
              </a:rPr>
              <a:t>to increase student outcomes;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brings </a:t>
            </a:r>
            <a:r>
              <a:rPr lang="en-US" sz="2400" dirty="0">
                <a:latin typeface="Arial" charset="0"/>
              </a:rPr>
              <a:t>focus, coherence, and accountability </a:t>
            </a:r>
            <a:r>
              <a:rPr lang="en-US" sz="2400" dirty="0" smtClean="0">
                <a:latin typeface="Arial" charset="0"/>
              </a:rPr>
              <a:t>to reform </a:t>
            </a:r>
            <a:r>
              <a:rPr lang="en-US" sz="2400" dirty="0">
                <a:latin typeface="Arial" charset="0"/>
              </a:rPr>
              <a:t>activities; and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documents </a:t>
            </a:r>
            <a:r>
              <a:rPr lang="en-US" sz="2400" dirty="0">
                <a:latin typeface="Arial" charset="0"/>
              </a:rPr>
              <a:t>use of federal, state, &amp; local funds.</a:t>
            </a:r>
            <a:endParaRPr lang="en-US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8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894" y="609600"/>
            <a:ext cx="8559107" cy="90331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  <a:latin typeface="Arial Black" pitchFamily="34" charset="0"/>
              </a:rPr>
              <a:t>Our Philosophy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0654" y="1803863"/>
            <a:ext cx="80633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 smtClean="0">
                <a:latin typeface="Arial" charset="0"/>
              </a:rPr>
              <a:t>The goal of Title I, Part A is to </a:t>
            </a:r>
            <a:r>
              <a:rPr lang="en-US" sz="3600" dirty="0">
                <a:latin typeface="Arial" charset="0"/>
              </a:rPr>
              <a:t>ensure that all children have an equal opportunity to obtain a high quality education and pass the state  </a:t>
            </a:r>
            <a:r>
              <a:rPr lang="en-US" sz="3600" dirty="0" smtClean="0">
                <a:latin typeface="Arial" charset="0"/>
              </a:rPr>
              <a:t>achievement tests.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7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55" y="609600"/>
            <a:ext cx="8650547" cy="103632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itchFamily="34" charset="0"/>
              </a:rPr>
              <a:t> </a:t>
            </a:r>
            <a:r>
              <a:rPr lang="en-US" sz="4800" dirty="0">
                <a:solidFill>
                  <a:schemeClr val="accent2"/>
                </a:solidFill>
                <a:latin typeface="Arial Black" pitchFamily="34" charset="0"/>
              </a:rPr>
              <a:t>Steps to Success….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4771" y="2028306"/>
            <a:ext cx="83792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</a:rPr>
              <a:t>Identifying each </a:t>
            </a:r>
            <a:r>
              <a:rPr lang="en-US" sz="2400" dirty="0" smtClean="0">
                <a:latin typeface="Arial" charset="0"/>
              </a:rPr>
              <a:t>child‘s </a:t>
            </a:r>
            <a:r>
              <a:rPr lang="en-US" sz="2400" dirty="0">
                <a:latin typeface="Arial" charset="0"/>
              </a:rPr>
              <a:t>academic needs.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</a:rPr>
              <a:t>Building a partnership between </a:t>
            </a:r>
            <a:r>
              <a:rPr lang="en-US" sz="2400" dirty="0" smtClean="0">
                <a:latin typeface="Arial" charset="0"/>
              </a:rPr>
              <a:t>parents/guardians, </a:t>
            </a:r>
            <a:r>
              <a:rPr lang="en-US" sz="2400" dirty="0">
                <a:latin typeface="Arial" charset="0"/>
              </a:rPr>
              <a:t>students, and the school to help kids be more successful. </a:t>
            </a:r>
            <a:r>
              <a:rPr lang="en-US" sz="2400" i="1" dirty="0">
                <a:latin typeface="Arial" charset="0"/>
              </a:rPr>
              <a:t>(Family-School Compact)</a:t>
            </a:r>
          </a:p>
          <a:p>
            <a:pPr>
              <a:defRPr/>
            </a:pPr>
            <a:endParaRPr lang="en-US" sz="2400" i="1" dirty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</a:rPr>
              <a:t>Small group and/or one-on-one instruction by a highly qualified teacher in </a:t>
            </a:r>
            <a:r>
              <a:rPr lang="en-US" sz="2400" i="1" u="sng" dirty="0">
                <a:latin typeface="Arial" charset="0"/>
              </a:rPr>
              <a:t>addition</a:t>
            </a:r>
            <a:r>
              <a:rPr lang="en-US" sz="2400" dirty="0">
                <a:latin typeface="Arial" charset="0"/>
              </a:rPr>
              <a:t> to classroom support</a:t>
            </a:r>
            <a:r>
              <a:rPr lang="en-US" sz="2400" dirty="0" smtClean="0">
                <a:latin typeface="Arial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sz="2400" dirty="0" smtClean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charset="0"/>
              </a:rPr>
              <a:t>Your school can provide information about the curriculum, as well as the forms of academic assessment used to measure student progress.</a:t>
            </a: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5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03" y="290946"/>
            <a:ext cx="8750300" cy="9892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Arial Black" panose="020B0A04020102020204" pitchFamily="34" charset="0"/>
              </a:rPr>
              <a:t>Small Group </a:t>
            </a:r>
            <a:r>
              <a:rPr lang="en-US" sz="4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Instruction</a:t>
            </a:r>
            <a:r>
              <a:rPr lang="en-US" sz="1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en-US" sz="1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chemeClr val="accent2"/>
                </a:solidFill>
                <a:latin typeface="Britannic Bold" pitchFamily="34" charset="0"/>
              </a:rPr>
              <a:t/>
            </a:r>
            <a:br>
              <a:rPr lang="en-US" sz="3200" dirty="0">
                <a:solidFill>
                  <a:schemeClr val="accent2"/>
                </a:solidFill>
                <a:latin typeface="Britannic Bold" pitchFamily="34" charset="0"/>
              </a:rPr>
            </a:b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3084" y="1280160"/>
            <a:ext cx="83709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en-US" sz="2800" dirty="0" smtClean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Arial" charset="0"/>
              </a:rPr>
              <a:t>Supplemental/additional instruction in reading, math and/or science.</a:t>
            </a:r>
          </a:p>
          <a:p>
            <a:pPr>
              <a:lnSpc>
                <a:spcPct val="8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charset="0"/>
              </a:rPr>
              <a:t>Targets the </a:t>
            </a:r>
            <a:r>
              <a:rPr lang="en-US" sz="3200" dirty="0" smtClean="0">
                <a:latin typeface="Arial" charset="0"/>
              </a:rPr>
              <a:t>students’ needs </a:t>
            </a:r>
            <a:r>
              <a:rPr lang="en-US" sz="3200" dirty="0">
                <a:latin typeface="Arial" charset="0"/>
              </a:rPr>
              <a:t>and reviews concepts. </a:t>
            </a:r>
          </a:p>
          <a:p>
            <a:pPr>
              <a:lnSpc>
                <a:spcPct val="8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charset="0"/>
              </a:rPr>
              <a:t>Accurate records and monitoring of progress.</a:t>
            </a:r>
          </a:p>
          <a:p>
            <a:pPr>
              <a:lnSpc>
                <a:spcPct val="8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Arial" charset="0"/>
              </a:rPr>
              <a:t>Takes place in or outside the classroom.  Groups may range from one to ten students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935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03" y="290946"/>
            <a:ext cx="8750300" cy="9892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 </a:t>
            </a:r>
            <a:r>
              <a:rPr lang="en-US" sz="4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Forms of Assessment to monitor student progress</a:t>
            </a:r>
            <a:r>
              <a:rPr lang="en-US" sz="1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/>
            </a:r>
            <a:br>
              <a:rPr lang="en-US" sz="14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chemeClr val="accent2"/>
                </a:solidFill>
                <a:latin typeface="Britannic Bold" pitchFamily="34" charset="0"/>
              </a:rPr>
              <a:t/>
            </a:r>
            <a:br>
              <a:rPr lang="en-US" sz="3200" dirty="0">
                <a:solidFill>
                  <a:schemeClr val="accent2"/>
                </a:solidFill>
                <a:latin typeface="Britannic Bold" pitchFamily="34" charset="0"/>
              </a:rPr>
            </a:b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3084" y="1678488"/>
            <a:ext cx="8500919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en-US" sz="2800" dirty="0" smtClean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Arial" charset="0"/>
              </a:rPr>
              <a:t>MAP (reading and Math grades K-5)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en-US" sz="32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Arial" charset="0"/>
              </a:rPr>
              <a:t>TELPAS</a:t>
            </a:r>
            <a:endParaRPr lang="en-US" sz="3200" dirty="0" smtClean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Arial" charset="0"/>
              </a:rPr>
              <a:t>Reading Running Records</a:t>
            </a:r>
            <a:endParaRPr lang="en-US" sz="32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Arial" charset="0"/>
              </a:rPr>
              <a:t>End of Unit Assessments</a:t>
            </a:r>
            <a:endParaRPr lang="en-US" sz="32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sz="2800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Arial" charset="0"/>
              </a:rPr>
              <a:t>STAAR (grades 3-5)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62777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325</TotalTime>
  <Words>877</Words>
  <Application>Microsoft Office PowerPoint</Application>
  <PresentationFormat>Widescreen</PresentationFormat>
  <Paragraphs>139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Black</vt:lpstr>
      <vt:lpstr>Bradley Hand ITC</vt:lpstr>
      <vt:lpstr>Britannic Bold</vt:lpstr>
      <vt:lpstr>Showcard Gothic</vt:lpstr>
      <vt:lpstr>Trebuchet MS</vt:lpstr>
      <vt:lpstr>Wingdings</vt:lpstr>
      <vt:lpstr>Wingdings 3</vt:lpstr>
      <vt:lpstr>Facet</vt:lpstr>
      <vt:lpstr>Title I Parent Information </vt:lpstr>
      <vt:lpstr>What is Title I?</vt:lpstr>
      <vt:lpstr> Title I</vt:lpstr>
      <vt:lpstr> Campus Improvement Plan (CIP) and how it serves the Title 1 Plan</vt:lpstr>
      <vt:lpstr> Campus Improvement Plan (CIP) and how it serves the Title 1 Plan</vt:lpstr>
      <vt:lpstr>Our Philosophy</vt:lpstr>
      <vt:lpstr> Steps to Success….</vt:lpstr>
      <vt:lpstr> Small Group Instruction  </vt:lpstr>
      <vt:lpstr> Forms of Assessment to monitor student progress  </vt:lpstr>
      <vt:lpstr>How can I help my child at home in MATH? </vt:lpstr>
      <vt:lpstr>How can I help my child at home in READING?</vt:lpstr>
      <vt:lpstr>How can I help my child at home in SCIENCE?</vt:lpstr>
      <vt:lpstr>More Ideas that Make a Difference… </vt:lpstr>
      <vt:lpstr>Parent/Family Engagement Policy</vt:lpstr>
      <vt:lpstr>School-Family Compact</vt:lpstr>
      <vt:lpstr>Parent/Guardian Rights</vt:lpstr>
      <vt:lpstr>Parent/Guardian Responsibilities</vt:lpstr>
      <vt:lpstr>Where to find Title 1 Documents</vt:lpstr>
      <vt:lpstr>Final Thoughts</vt:lpstr>
    </vt:vector>
  </TitlesOfParts>
  <Company>Plano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Parent Information</dc:title>
  <dc:creator>Geegee Thorn</dc:creator>
  <cp:lastModifiedBy>Sean Flynn</cp:lastModifiedBy>
  <cp:revision>37</cp:revision>
  <cp:lastPrinted>2019-06-10T15:41:15Z</cp:lastPrinted>
  <dcterms:created xsi:type="dcterms:W3CDTF">2017-12-04T18:15:41Z</dcterms:created>
  <dcterms:modified xsi:type="dcterms:W3CDTF">2020-09-30T18:46:21Z</dcterms:modified>
</cp:coreProperties>
</file>